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 id="266" r:id="rId9"/>
    <p:sldId id="264" r:id="rId10"/>
    <p:sldId id="267" r:id="rId11"/>
    <p:sldId id="265" r:id="rId12"/>
    <p:sldId id="258" r:id="rId13"/>
    <p:sldId id="268"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22/06/2017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22/06/2017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style>
          <a:lnRef idx="0">
            <a:schemeClr val="accent1"/>
          </a:lnRef>
          <a:fillRef idx="3">
            <a:schemeClr val="accent1"/>
          </a:fillRef>
          <a:effectRef idx="3">
            <a:schemeClr val="accent1"/>
          </a:effectRef>
          <a:fontRef idx="minor">
            <a:schemeClr val="lt1"/>
          </a:fontRef>
        </p:style>
        <p:txBody>
          <a:bodyPr/>
          <a:lstStyle/>
          <a:p>
            <a:r>
              <a:rPr lang="es-CO" dirty="0">
                <a:latin typeface="Copperplate Gothic Bold" panose="020E0705020206020404" pitchFamily="34" charset="0"/>
              </a:rPr>
              <a:t>RESOLUCIONES PARA EL AÑO NUEVO</a:t>
            </a:r>
          </a:p>
        </p:txBody>
      </p:sp>
      <p:pic>
        <p:nvPicPr>
          <p:cNvPr id="4" name="Imagen 3">
            <a:extLst>
              <a:ext uri="{FF2B5EF4-FFF2-40B4-BE49-F238E27FC236}">
                <a16:creationId xmlns:a16="http://schemas.microsoft.com/office/drawing/2014/main" id="{EF258F8C-CAE3-40B3-980F-E40DA79DFA60}"/>
              </a:ext>
            </a:extLst>
          </p:cNvPr>
          <p:cNvPicPr>
            <a:picLocks noChangeAspect="1"/>
          </p:cNvPicPr>
          <p:nvPr/>
        </p:nvPicPr>
        <p:blipFill>
          <a:blip r:embed="rId2"/>
          <a:stretch>
            <a:fillRect/>
          </a:stretch>
        </p:blipFill>
        <p:spPr>
          <a:xfrm>
            <a:off x="2769568" y="2276872"/>
            <a:ext cx="3600400" cy="3635846"/>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2311391155"/>
      </p:ext>
    </p:extLst>
  </p:cSld>
  <p:clrMapOvr>
    <a:masterClrMapping/>
  </p:clrMapOvr>
  <p:transition spd="slow">
    <p:wheel spokes="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548680"/>
            <a:ext cx="8248753"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ángulo 3">
            <a:extLst>
              <a:ext uri="{FF2B5EF4-FFF2-40B4-BE49-F238E27FC236}">
                <a16:creationId xmlns:a16="http://schemas.microsoft.com/office/drawing/2014/main" id="{3715015E-138C-4E58-81A5-B6825B9AC89E}"/>
              </a:ext>
            </a:extLst>
          </p:cNvPr>
          <p:cNvSpPr/>
          <p:nvPr/>
        </p:nvSpPr>
        <p:spPr>
          <a:xfrm>
            <a:off x="5292080" y="4653136"/>
            <a:ext cx="3096344" cy="1384995"/>
          </a:xfrm>
          <a:prstGeom prst="rect">
            <a:avLst/>
          </a:prstGeom>
        </p:spPr>
        <p:txBody>
          <a:bodyPr wrap="square">
            <a:spAutoFit/>
          </a:bodyPr>
          <a:lstStyle/>
          <a:p>
            <a:pPr algn="r"/>
            <a:r>
              <a:rPr lang="es-CO" sz="2800" i="1" dirty="0">
                <a:solidFill>
                  <a:schemeClr val="accent5">
                    <a:lumMod val="75000"/>
                  </a:schemeClr>
                </a:solidFill>
                <a:latin typeface="Bodoni MT Black" panose="02070A03080606020203" pitchFamily="18" charset="0"/>
              </a:rPr>
              <a:t>Ese es el  sueño de Dios para tu vida</a:t>
            </a:r>
          </a:p>
        </p:txBody>
      </p:sp>
    </p:spTree>
    <p:extLst>
      <p:ext uri="{BB962C8B-B14F-4D97-AF65-F5344CB8AC3E}">
        <p14:creationId xmlns:p14="http://schemas.microsoft.com/office/powerpoint/2010/main" val="1340761514"/>
      </p:ext>
    </p:extLst>
  </p:cSld>
  <p:clrMapOvr>
    <a:masterClrMapping/>
  </p:clrMapOvr>
  <p:transition spd="slow">
    <p:wheel spokes="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A79748C-5B96-4FA9-81B0-69FAD461BF86}"/>
              </a:ext>
            </a:extLst>
          </p:cNvPr>
          <p:cNvSpPr>
            <a:spLocks noGrp="1"/>
          </p:cNvSpPr>
          <p:nvPr>
            <p:ph idx="1"/>
          </p:nvPr>
        </p:nvSpPr>
        <p:spPr>
          <a:xfrm>
            <a:off x="457200" y="404664"/>
            <a:ext cx="8229600" cy="6192688"/>
          </a:xfrm>
        </p:spPr>
        <p:style>
          <a:lnRef idx="0">
            <a:schemeClr val="accent4"/>
          </a:lnRef>
          <a:fillRef idx="3">
            <a:schemeClr val="accent4"/>
          </a:fillRef>
          <a:effectRef idx="3">
            <a:schemeClr val="accent4"/>
          </a:effectRef>
          <a:fontRef idx="minor">
            <a:schemeClr val="lt1"/>
          </a:fontRef>
        </p:style>
        <p:txBody>
          <a:bodyPr>
            <a:normAutofit fontScale="92500"/>
          </a:bodyPr>
          <a:lstStyle/>
          <a:p>
            <a:pPr marL="0" indent="0" algn="ctr">
              <a:buNone/>
            </a:pPr>
            <a:r>
              <a:rPr lang="es-CO" sz="2800" dirty="0"/>
              <a:t>La gran mayoría de las resoluciones de Año Nuevo, incluso entre los cristianos, están en relación con las cosas físicas, cuando deberían ser decisiones espirituales para obedecer y honrar al Señor, más cada día. </a:t>
            </a:r>
          </a:p>
          <a:p>
            <a:pPr marL="0" indent="0" algn="ctr">
              <a:buNone/>
            </a:pPr>
            <a:r>
              <a:rPr lang="es-CO" sz="2800" dirty="0"/>
              <a:t>Cuando hacemos resoluciones, tenemos que tener la motivación correcta para iniciar o detener cualquier actividad. </a:t>
            </a:r>
          </a:p>
          <a:p>
            <a:pPr marL="0" indent="0" algn="ctr">
              <a:buNone/>
            </a:pPr>
            <a:r>
              <a:rPr lang="es-CO" sz="2800" dirty="0">
                <a:solidFill>
                  <a:srgbClr val="FFFF00"/>
                </a:solidFill>
              </a:rPr>
              <a:t>Por ejemplo, ¿</a:t>
            </a:r>
            <a:r>
              <a:rPr lang="es-CO" sz="2800" b="1" dirty="0">
                <a:solidFill>
                  <a:srgbClr val="FFFF00"/>
                </a:solidFill>
              </a:rPr>
              <a:t>por qué nos decidimos a leer la Biblia todos los días</a:t>
            </a:r>
            <a:r>
              <a:rPr lang="es-CO" sz="2800" dirty="0">
                <a:solidFill>
                  <a:srgbClr val="FFFF00"/>
                </a:solidFill>
              </a:rPr>
              <a:t>?  </a:t>
            </a:r>
          </a:p>
          <a:p>
            <a:pPr marL="0" indent="0" algn="ctr">
              <a:buNone/>
            </a:pPr>
            <a:r>
              <a:rPr lang="es-CO" sz="2800" dirty="0">
                <a:solidFill>
                  <a:srgbClr val="FFFF00"/>
                </a:solidFill>
              </a:rPr>
              <a:t>¿</a:t>
            </a:r>
            <a:r>
              <a:rPr lang="es-CO" sz="2800" b="1" dirty="0">
                <a:solidFill>
                  <a:srgbClr val="FFFF00"/>
                </a:solidFill>
              </a:rPr>
              <a:t>Es para honrar a Dios y crecer espiritualmente, o es porque hemos oído que es una buena cosa que hacer</a:t>
            </a:r>
            <a:r>
              <a:rPr lang="es-CO" sz="2800" dirty="0">
                <a:solidFill>
                  <a:srgbClr val="FFFF00"/>
                </a:solidFill>
              </a:rPr>
              <a:t>? </a:t>
            </a:r>
          </a:p>
          <a:p>
            <a:pPr marL="0" indent="0" algn="ctr">
              <a:buNone/>
            </a:pPr>
            <a:r>
              <a:rPr lang="es-CO" sz="2800" dirty="0">
                <a:solidFill>
                  <a:srgbClr val="FFFF00"/>
                </a:solidFill>
              </a:rPr>
              <a:t>¿</a:t>
            </a:r>
            <a:r>
              <a:rPr lang="es-CO" sz="2800" b="1" dirty="0">
                <a:solidFill>
                  <a:srgbClr val="FFFF00"/>
                </a:solidFill>
              </a:rPr>
              <a:t>Por qué deseamos bajar de peso</a:t>
            </a:r>
            <a:r>
              <a:rPr lang="es-CO" sz="2800" dirty="0">
                <a:solidFill>
                  <a:srgbClr val="FFFF00"/>
                </a:solidFill>
              </a:rPr>
              <a:t>? </a:t>
            </a:r>
          </a:p>
          <a:p>
            <a:pPr marL="0" indent="0" algn="ctr">
              <a:buNone/>
            </a:pPr>
            <a:r>
              <a:rPr lang="es-CO" sz="2800" dirty="0">
                <a:solidFill>
                  <a:srgbClr val="FFFF00"/>
                </a:solidFill>
              </a:rPr>
              <a:t>¿</a:t>
            </a:r>
            <a:r>
              <a:rPr lang="es-CO" sz="2800" b="1" dirty="0">
                <a:solidFill>
                  <a:srgbClr val="FFFF00"/>
                </a:solidFill>
              </a:rPr>
              <a:t>Es para honrar a Dios con nuestro cuerpo, o es por vanidad, para honrar a nosotros mismos</a:t>
            </a:r>
            <a:r>
              <a:rPr lang="es-CO" sz="2800" dirty="0">
                <a:solidFill>
                  <a:srgbClr val="FFFF00"/>
                </a:solidFill>
              </a:rPr>
              <a:t>? </a:t>
            </a:r>
          </a:p>
          <a:p>
            <a:endParaRPr lang="es-CO" dirty="0"/>
          </a:p>
        </p:txBody>
      </p:sp>
    </p:spTree>
    <p:extLst>
      <p:ext uri="{BB962C8B-B14F-4D97-AF65-F5344CB8AC3E}">
        <p14:creationId xmlns:p14="http://schemas.microsoft.com/office/powerpoint/2010/main" val="1499159225"/>
      </p:ext>
    </p:extLst>
  </p:cSld>
  <p:clrMapOvr>
    <a:masterClrMapping/>
  </p:clrMapOvr>
  <p:transition spd="slow">
    <p:wheel spokes="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5607DE-1D6C-48B1-822E-F207BBA88570}"/>
              </a:ext>
            </a:extLst>
          </p:cNvPr>
          <p:cNvSpPr>
            <a:spLocks noGrp="1"/>
          </p:cNvSpPr>
          <p:nvPr>
            <p:ph type="title"/>
          </p:nvPr>
        </p:nvSpPr>
        <p:spPr>
          <a:xfrm>
            <a:off x="457200" y="116632"/>
            <a:ext cx="8229600" cy="2088232"/>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Autofit/>
          </a:bodyPr>
          <a:lstStyle/>
          <a:p>
            <a:r>
              <a:rPr lang="es-CO" sz="2400" b="1" dirty="0"/>
              <a:t>Venid luego, dice Jehová, y estemos a cuenta: si vuestros pecados fueren como la grana, como la nieve serán emblanquecidos; si fueren rojos como el carmesí, vendrán a ser como blanca lana</a:t>
            </a:r>
            <a:r>
              <a:rPr lang="es-CO" sz="2400" dirty="0"/>
              <a:t>.  </a:t>
            </a:r>
            <a:r>
              <a:rPr lang="es-CO" sz="2400" dirty="0">
                <a:solidFill>
                  <a:srgbClr val="FF0000"/>
                </a:solidFill>
              </a:rPr>
              <a:t>(Is.1:18).</a:t>
            </a:r>
            <a:br>
              <a:rPr lang="es-CO" sz="2400" dirty="0"/>
            </a:br>
            <a:r>
              <a:rPr lang="es-CO" sz="2400" b="1" dirty="0"/>
              <a:t>SI ESTE OBJETIVO NO SE CUMPLE, HEMOS PERDIDO LA MISIÓN</a:t>
            </a:r>
          </a:p>
        </p:txBody>
      </p:sp>
      <p:sp>
        <p:nvSpPr>
          <p:cNvPr id="3" name="Marcador de contenido 2">
            <a:extLst>
              <a:ext uri="{FF2B5EF4-FFF2-40B4-BE49-F238E27FC236}">
                <a16:creationId xmlns:a16="http://schemas.microsoft.com/office/drawing/2014/main" id="{1EBC7332-4EAD-46E0-8129-951295F92E10}"/>
              </a:ext>
            </a:extLst>
          </p:cNvPr>
          <p:cNvSpPr>
            <a:spLocks noGrp="1"/>
          </p:cNvSpPr>
          <p:nvPr>
            <p:ph idx="1"/>
          </p:nvPr>
        </p:nvSpPr>
        <p:spPr>
          <a:xfrm>
            <a:off x="446796" y="4753364"/>
            <a:ext cx="8229600" cy="1916832"/>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sz="2800" b="1" dirty="0"/>
              <a:t>El crecimiento espiritual de un cristiano, no se mide por cuantas actividades realce en la iglesia o por cuanto conocimientos bíblicos tenga, sino por el cambio de conducta que demuestre en las situaciones adversas que enfrente.</a:t>
            </a:r>
          </a:p>
        </p:txBody>
      </p:sp>
      <p:pic>
        <p:nvPicPr>
          <p:cNvPr id="4" name="Imagen 3">
            <a:extLst>
              <a:ext uri="{FF2B5EF4-FFF2-40B4-BE49-F238E27FC236}">
                <a16:creationId xmlns:a16="http://schemas.microsoft.com/office/drawing/2014/main" id="{4A4BB84E-34E2-40B1-AB2D-3237443CC27B}"/>
              </a:ext>
            </a:extLst>
          </p:cNvPr>
          <p:cNvPicPr>
            <a:picLocks noChangeAspect="1"/>
          </p:cNvPicPr>
          <p:nvPr/>
        </p:nvPicPr>
        <p:blipFill>
          <a:blip r:embed="rId2"/>
          <a:stretch>
            <a:fillRect/>
          </a:stretch>
        </p:blipFill>
        <p:spPr>
          <a:xfrm>
            <a:off x="457200" y="2337867"/>
            <a:ext cx="2746648" cy="2254274"/>
          </a:xfrm>
          <a:prstGeom prst="rect">
            <a:avLst/>
          </a:prstGeom>
        </p:spPr>
      </p:pic>
      <p:pic>
        <p:nvPicPr>
          <p:cNvPr id="5" name="Imagen 4">
            <a:extLst>
              <a:ext uri="{FF2B5EF4-FFF2-40B4-BE49-F238E27FC236}">
                <a16:creationId xmlns:a16="http://schemas.microsoft.com/office/drawing/2014/main" id="{2F5B20E9-5E82-437D-B6E0-37D3C63A769E}"/>
              </a:ext>
            </a:extLst>
          </p:cNvPr>
          <p:cNvPicPr>
            <a:picLocks noChangeAspect="1"/>
          </p:cNvPicPr>
          <p:nvPr/>
        </p:nvPicPr>
        <p:blipFill>
          <a:blip r:embed="rId3"/>
          <a:stretch>
            <a:fillRect/>
          </a:stretch>
        </p:blipFill>
        <p:spPr>
          <a:xfrm>
            <a:off x="6516216" y="2337866"/>
            <a:ext cx="2170584" cy="2254275"/>
          </a:xfrm>
          <a:prstGeom prst="rect">
            <a:avLst/>
          </a:prstGeom>
        </p:spPr>
      </p:pic>
      <p:pic>
        <p:nvPicPr>
          <p:cNvPr id="6" name="Imagen 5">
            <a:extLst>
              <a:ext uri="{FF2B5EF4-FFF2-40B4-BE49-F238E27FC236}">
                <a16:creationId xmlns:a16="http://schemas.microsoft.com/office/drawing/2014/main" id="{5FBDDE00-974E-462C-AE8F-0030F57DB73D}"/>
              </a:ext>
            </a:extLst>
          </p:cNvPr>
          <p:cNvPicPr>
            <a:picLocks noChangeAspect="1"/>
          </p:cNvPicPr>
          <p:nvPr/>
        </p:nvPicPr>
        <p:blipFill>
          <a:blip r:embed="rId4"/>
          <a:stretch>
            <a:fillRect/>
          </a:stretch>
        </p:blipFill>
        <p:spPr>
          <a:xfrm>
            <a:off x="3431282" y="2337866"/>
            <a:ext cx="2857500" cy="2194109"/>
          </a:xfrm>
          <a:prstGeom prst="rect">
            <a:avLst/>
          </a:prstGeom>
        </p:spPr>
      </p:pic>
    </p:spTree>
    <p:extLst>
      <p:ext uri="{BB962C8B-B14F-4D97-AF65-F5344CB8AC3E}">
        <p14:creationId xmlns:p14="http://schemas.microsoft.com/office/powerpoint/2010/main" val="154482311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544A95-13AC-4506-819E-0AF89969A642}"/>
              </a:ext>
            </a:extLst>
          </p:cNvPr>
          <p:cNvSpPr>
            <a:spLocks noGrp="1"/>
          </p:cNvSpPr>
          <p:nvPr>
            <p:ph idx="1"/>
          </p:nvPr>
        </p:nvSpPr>
        <p:spPr>
          <a:xfrm>
            <a:off x="457200" y="332656"/>
            <a:ext cx="8229600" cy="6192688"/>
          </a:xfrm>
        </p:spPr>
        <p:txBody>
          <a:bodyPr>
            <a:normAutofit fontScale="92500" lnSpcReduction="20000"/>
          </a:bodyPr>
          <a:lstStyle/>
          <a:p>
            <a:pPr marL="0" indent="0" algn="ctr">
              <a:buNone/>
            </a:pPr>
            <a:r>
              <a:rPr lang="es-CO" dirty="0"/>
              <a:t>Es importante saber que si Dios es el centro de nuestra resolución de Año Nuevo, tenemos una gran oportunidad para el éxito, y si es la voluntad de Dios para que algo se cumpla, Él nos permitirá cumplir con ella. </a:t>
            </a:r>
          </a:p>
          <a:p>
            <a:pPr marL="0" indent="0" algn="ctr">
              <a:buNone/>
            </a:pPr>
            <a:endParaRPr lang="es-CO" u="sng" dirty="0"/>
          </a:p>
          <a:p>
            <a:pPr marL="0" indent="0" algn="ctr">
              <a:buNone/>
            </a:pPr>
            <a:r>
              <a:rPr lang="es-CO" u="sng" dirty="0"/>
              <a:t>Si nuestra resolución no honra a Dios o no está de acuerdo con la Palabra de Dios, no vamos a tener éxito. </a:t>
            </a:r>
          </a:p>
          <a:p>
            <a:pPr marL="0" indent="0" algn="ctr">
              <a:buNone/>
            </a:pPr>
            <a:endParaRPr lang="es-CO" dirty="0"/>
          </a:p>
          <a:p>
            <a:pPr marL="0" indent="0" algn="ctr">
              <a:buNone/>
            </a:pPr>
            <a:r>
              <a:rPr lang="es-CO" dirty="0"/>
              <a:t>Sin embargo, si tenemos confianza cuando nos acercamos a nuestro Padre celestial y le pedimos conforme a su voluntad, Él nos oye. </a:t>
            </a:r>
          </a:p>
          <a:p>
            <a:pPr marL="0" indent="0" algn="ctr">
              <a:buNone/>
            </a:pPr>
            <a:r>
              <a:rPr lang="es-CO" dirty="0">
                <a:solidFill>
                  <a:srgbClr val="FF0000"/>
                </a:solidFill>
              </a:rPr>
              <a:t>(1 Juan 5:15)  </a:t>
            </a:r>
          </a:p>
          <a:p>
            <a:endParaRPr lang="es-CO" dirty="0"/>
          </a:p>
        </p:txBody>
      </p:sp>
    </p:spTree>
    <p:extLst>
      <p:ext uri="{BB962C8B-B14F-4D97-AF65-F5344CB8AC3E}">
        <p14:creationId xmlns:p14="http://schemas.microsoft.com/office/powerpoint/2010/main" val="3168371365"/>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BDB5807-E2E9-431C-8C05-70A7947DF3D8}"/>
              </a:ext>
            </a:extLst>
          </p:cNvPr>
          <p:cNvSpPr>
            <a:spLocks noGrp="1"/>
          </p:cNvSpPr>
          <p:nvPr>
            <p:ph type="title"/>
          </p:nvPr>
        </p:nvSpPr>
        <p:spPr>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Autofit/>
          </a:bodyPr>
          <a:lstStyle/>
          <a:p>
            <a:r>
              <a:rPr lang="es-CO" sz="3200" dirty="0"/>
              <a:t> </a:t>
            </a:r>
            <a:r>
              <a:rPr lang="es-CO" sz="3200" i="1" dirty="0"/>
              <a:t>echando toda vuestra ansiedad sobre él, porque él tiene cuidado de vosotros. </a:t>
            </a:r>
            <a:r>
              <a:rPr lang="es-CO" sz="3200" dirty="0">
                <a:solidFill>
                  <a:srgbClr val="FF0000"/>
                </a:solidFill>
              </a:rPr>
              <a:t>(1 Ped.5:7).</a:t>
            </a:r>
          </a:p>
        </p:txBody>
      </p:sp>
      <p:sp>
        <p:nvSpPr>
          <p:cNvPr id="3" name="Marcador de contenido 2">
            <a:extLst>
              <a:ext uri="{FF2B5EF4-FFF2-40B4-BE49-F238E27FC236}">
                <a16:creationId xmlns:a16="http://schemas.microsoft.com/office/drawing/2014/main" id="{000B2E83-7727-4A28-ABFF-715B64093B52}"/>
              </a:ext>
            </a:extLst>
          </p:cNvPr>
          <p:cNvSpPr>
            <a:spLocks noGrp="1"/>
          </p:cNvSpPr>
          <p:nvPr>
            <p:ph idx="1"/>
          </p:nvPr>
        </p:nvSpPr>
        <p:spPr>
          <a:xfrm>
            <a:off x="457200" y="5013176"/>
            <a:ext cx="8229600" cy="1440160"/>
          </a:xfrm>
          <a:scene3d>
            <a:camera prst="orthographicFront"/>
            <a:lightRig rig="threePt" dir="t"/>
          </a:scene3d>
          <a:sp3d>
            <a:bevelT w="139700" prst="cross"/>
          </a:sp3d>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dirty="0"/>
              <a:t>Si tu dejas de luchar solo/a, y permites que Dios tome el control de tu vida, la victoria está asegurada. Y las tormentas desaparecerán. Amen. </a:t>
            </a:r>
          </a:p>
        </p:txBody>
      </p:sp>
      <p:pic>
        <p:nvPicPr>
          <p:cNvPr id="4" name="Imagen 3">
            <a:extLst>
              <a:ext uri="{FF2B5EF4-FFF2-40B4-BE49-F238E27FC236}">
                <a16:creationId xmlns:a16="http://schemas.microsoft.com/office/drawing/2014/main" id="{18FEA372-800C-4405-B576-AB154FA938FD}"/>
              </a:ext>
            </a:extLst>
          </p:cNvPr>
          <p:cNvPicPr>
            <a:picLocks noChangeAspect="1"/>
          </p:cNvPicPr>
          <p:nvPr/>
        </p:nvPicPr>
        <p:blipFill>
          <a:blip r:embed="rId2"/>
          <a:stretch>
            <a:fillRect/>
          </a:stretch>
        </p:blipFill>
        <p:spPr>
          <a:xfrm>
            <a:off x="0" y="1749649"/>
            <a:ext cx="2664296" cy="2900536"/>
          </a:xfrm>
          <a:prstGeom prst="rect">
            <a:avLst/>
          </a:prstGeom>
          <a:scene3d>
            <a:camera prst="orthographicFront"/>
            <a:lightRig rig="threePt" dir="t"/>
          </a:scene3d>
          <a:sp3d>
            <a:bevelT prst="angle"/>
          </a:sp3d>
        </p:spPr>
      </p:pic>
      <p:pic>
        <p:nvPicPr>
          <p:cNvPr id="5" name="Imagen 4">
            <a:extLst>
              <a:ext uri="{FF2B5EF4-FFF2-40B4-BE49-F238E27FC236}">
                <a16:creationId xmlns:a16="http://schemas.microsoft.com/office/drawing/2014/main" id="{AE3450D7-4614-4F1A-B497-E26FC91034A6}"/>
              </a:ext>
            </a:extLst>
          </p:cNvPr>
          <p:cNvPicPr>
            <a:picLocks noChangeAspect="1"/>
          </p:cNvPicPr>
          <p:nvPr/>
        </p:nvPicPr>
        <p:blipFill>
          <a:blip r:embed="rId3"/>
          <a:stretch>
            <a:fillRect/>
          </a:stretch>
        </p:blipFill>
        <p:spPr>
          <a:xfrm>
            <a:off x="2843809" y="1765139"/>
            <a:ext cx="3240360" cy="2900536"/>
          </a:xfrm>
          <a:prstGeom prst="rect">
            <a:avLst/>
          </a:prstGeom>
          <a:scene3d>
            <a:camera prst="orthographicFront"/>
            <a:lightRig rig="threePt" dir="t"/>
          </a:scene3d>
          <a:sp3d>
            <a:bevelT prst="angle"/>
          </a:sp3d>
        </p:spPr>
      </p:pic>
      <p:pic>
        <p:nvPicPr>
          <p:cNvPr id="6" name="Imagen 5">
            <a:extLst>
              <a:ext uri="{FF2B5EF4-FFF2-40B4-BE49-F238E27FC236}">
                <a16:creationId xmlns:a16="http://schemas.microsoft.com/office/drawing/2014/main" id="{C07DFA84-1E71-4728-8A40-64203EEFF182}"/>
              </a:ext>
            </a:extLst>
          </p:cNvPr>
          <p:cNvPicPr>
            <a:picLocks noChangeAspect="1"/>
          </p:cNvPicPr>
          <p:nvPr/>
        </p:nvPicPr>
        <p:blipFill>
          <a:blip r:embed="rId4"/>
          <a:stretch>
            <a:fillRect/>
          </a:stretch>
        </p:blipFill>
        <p:spPr>
          <a:xfrm>
            <a:off x="6263682" y="1784537"/>
            <a:ext cx="2868220" cy="2865648"/>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158586013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468A9D-C333-41E9-A9FB-BD470984C412}"/>
              </a:ext>
            </a:extLst>
          </p:cNvPr>
          <p:cNvSpPr>
            <a:spLocks noGrp="1"/>
          </p:cNvSpPr>
          <p:nvPr>
            <p:ph type="title"/>
          </p:nvPr>
        </p:nvSpPr>
        <p:spPr>
          <a:scene3d>
            <a:camera prst="orthographicFront"/>
            <a:lightRig rig="threePt" dir="t"/>
          </a:scene3d>
          <a:sp3d>
            <a:bevelT w="139700" prst="cross"/>
          </a:sp3d>
        </p:spPr>
        <p:style>
          <a:lnRef idx="1">
            <a:schemeClr val="accent2"/>
          </a:lnRef>
          <a:fillRef idx="2">
            <a:schemeClr val="accent2"/>
          </a:fillRef>
          <a:effectRef idx="1">
            <a:schemeClr val="accent2"/>
          </a:effectRef>
          <a:fontRef idx="minor">
            <a:schemeClr val="dk1"/>
          </a:fontRef>
        </p:style>
        <p:txBody>
          <a:bodyPr>
            <a:noAutofit/>
          </a:bodyPr>
          <a:lstStyle/>
          <a:p>
            <a:r>
              <a:rPr lang="es-CO" sz="3600" b="1" i="1" dirty="0"/>
              <a:t>La pregunta es: , ¿qué tipo de resolución de Año Nuevo debe hacer un cristiano?</a:t>
            </a:r>
          </a:p>
        </p:txBody>
      </p:sp>
      <p:sp>
        <p:nvSpPr>
          <p:cNvPr id="3" name="Marcador de contenido 2">
            <a:extLst>
              <a:ext uri="{FF2B5EF4-FFF2-40B4-BE49-F238E27FC236}">
                <a16:creationId xmlns:a16="http://schemas.microsoft.com/office/drawing/2014/main" id="{A1D4F7C0-FB53-4EDF-9A41-56B126214C23}"/>
              </a:ext>
            </a:extLst>
          </p:cNvPr>
          <p:cNvSpPr>
            <a:spLocks noGrp="1"/>
          </p:cNvSpPr>
          <p:nvPr>
            <p:ph idx="1"/>
          </p:nvPr>
        </p:nvSpPr>
        <p:spPr>
          <a:xfrm>
            <a:off x="457200" y="1600200"/>
            <a:ext cx="8229600" cy="4997152"/>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buNone/>
            </a:pPr>
            <a:r>
              <a:rPr lang="es-CO" sz="4100" b="1" i="1" dirty="0"/>
              <a:t>He aquí algunas sugerencias: </a:t>
            </a:r>
          </a:p>
          <a:p>
            <a:pPr lvl="1"/>
            <a:r>
              <a:rPr lang="es-CO" sz="3000" b="1" dirty="0"/>
              <a:t>1). </a:t>
            </a:r>
            <a:r>
              <a:rPr lang="es-CO" dirty="0">
                <a:solidFill>
                  <a:srgbClr val="FF0000"/>
                </a:solidFill>
              </a:rPr>
              <a:t>Debemos pedir a Dios que nos muestre la manera de cumplir los objetivos que Él nos señala.</a:t>
            </a:r>
          </a:p>
          <a:p>
            <a:pPr lvl="1"/>
            <a:r>
              <a:rPr lang="es-CO" dirty="0"/>
              <a:t> </a:t>
            </a:r>
            <a:r>
              <a:rPr lang="es-CO" sz="3000" b="1" dirty="0"/>
              <a:t>2). </a:t>
            </a:r>
            <a:r>
              <a:rPr lang="es-CO" dirty="0"/>
              <a:t>Debemos pedir al Señor sabiduría en cuanto a las resoluciones que Él quiere que hagamos. </a:t>
            </a:r>
            <a:r>
              <a:rPr lang="es-CO" dirty="0">
                <a:solidFill>
                  <a:srgbClr val="FF0000"/>
                </a:solidFill>
              </a:rPr>
              <a:t>(Santiago 1:5)</a:t>
            </a:r>
          </a:p>
          <a:p>
            <a:pPr lvl="1"/>
            <a:r>
              <a:rPr lang="es-CO" sz="3000" b="1" dirty="0"/>
              <a:t>3). </a:t>
            </a:r>
            <a:r>
              <a:rPr lang="es-CO" dirty="0">
                <a:solidFill>
                  <a:srgbClr val="FF0000"/>
                </a:solidFill>
              </a:rPr>
              <a:t>Dios siempre tiene un propósito para lo que vamos a experimentar. Él tiene una razón para lo que Él permite en nuestra vida, y a través de ella podemos confiar en Él completamente</a:t>
            </a:r>
            <a:r>
              <a:rPr lang="es-CO" dirty="0"/>
              <a:t>. (Proverbios 1:3-5)</a:t>
            </a:r>
          </a:p>
          <a:p>
            <a:pPr lvl="1"/>
            <a:r>
              <a:rPr lang="es-CO" sz="3000" b="1" dirty="0"/>
              <a:t> 4). </a:t>
            </a:r>
            <a:r>
              <a:rPr lang="es-CO" dirty="0"/>
              <a:t>Si es posible deberíamos encontrar un compañero/a piadoso que nos ayudará y nos animará.</a:t>
            </a:r>
          </a:p>
        </p:txBody>
      </p:sp>
    </p:spTree>
    <p:extLst>
      <p:ext uri="{BB962C8B-B14F-4D97-AF65-F5344CB8AC3E}">
        <p14:creationId xmlns:p14="http://schemas.microsoft.com/office/powerpoint/2010/main" val="1849314996"/>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DB00E4-2254-4201-9AE4-773C0BC5C444}"/>
              </a:ext>
            </a:extLst>
          </p:cNvPr>
          <p:cNvSpPr>
            <a:spLocks noGrp="1"/>
          </p:cNvSpPr>
          <p:nvPr>
            <p:ph type="title"/>
          </p:nvPr>
        </p:nvSpPr>
        <p:spPr>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0000"/>
          </a:bodyPr>
          <a:lstStyle/>
          <a:p>
            <a:r>
              <a:rPr lang="es-CO" dirty="0"/>
              <a:t>“</a:t>
            </a:r>
            <a:r>
              <a:rPr lang="es-CO" i="1" dirty="0"/>
              <a:t>Y todo lo que pidiereis en oración, creyendo, lo recibiréis</a:t>
            </a:r>
            <a:r>
              <a:rPr lang="es-CO" dirty="0"/>
              <a:t>”. (Mat.21.22).</a:t>
            </a:r>
          </a:p>
        </p:txBody>
      </p:sp>
      <p:sp>
        <p:nvSpPr>
          <p:cNvPr id="3" name="Marcador de contenido 2">
            <a:extLst>
              <a:ext uri="{FF2B5EF4-FFF2-40B4-BE49-F238E27FC236}">
                <a16:creationId xmlns:a16="http://schemas.microsoft.com/office/drawing/2014/main" id="{1EE29667-101B-458C-A3B4-7E4AF4B946F9}"/>
              </a:ext>
            </a:extLst>
          </p:cNvPr>
          <p:cNvSpPr>
            <a:spLocks noGrp="1"/>
          </p:cNvSpPr>
          <p:nvPr>
            <p:ph idx="1"/>
          </p:nvPr>
        </p:nvSpPr>
        <p:spPr>
          <a:xfrm>
            <a:off x="433782" y="5008314"/>
            <a:ext cx="8229600" cy="1517030"/>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b="1" i="1" dirty="0"/>
              <a:t>No hay cosa más agradable para Dios, que escuchar que sus hijos se quieren consagrar más a Él</a:t>
            </a:r>
          </a:p>
        </p:txBody>
      </p:sp>
      <p:pic>
        <p:nvPicPr>
          <p:cNvPr id="4" name="Imagen 3">
            <a:extLst>
              <a:ext uri="{FF2B5EF4-FFF2-40B4-BE49-F238E27FC236}">
                <a16:creationId xmlns:a16="http://schemas.microsoft.com/office/drawing/2014/main" id="{C731C51E-EBA1-49A7-BA10-E8C083F2B8EF}"/>
              </a:ext>
            </a:extLst>
          </p:cNvPr>
          <p:cNvPicPr>
            <a:picLocks noChangeAspect="1"/>
          </p:cNvPicPr>
          <p:nvPr/>
        </p:nvPicPr>
        <p:blipFill>
          <a:blip r:embed="rId2"/>
          <a:stretch>
            <a:fillRect/>
          </a:stretch>
        </p:blipFill>
        <p:spPr>
          <a:xfrm>
            <a:off x="5915025" y="1988840"/>
            <a:ext cx="2771775" cy="2448272"/>
          </a:xfrm>
          <a:prstGeom prst="rect">
            <a:avLst/>
          </a:prstGeom>
          <a:scene3d>
            <a:camera prst="orthographicFront"/>
            <a:lightRig rig="threePt" dir="t"/>
          </a:scene3d>
          <a:sp3d>
            <a:bevelT prst="angle"/>
          </a:sp3d>
        </p:spPr>
      </p:pic>
      <p:pic>
        <p:nvPicPr>
          <p:cNvPr id="5" name="Imagen 4">
            <a:extLst>
              <a:ext uri="{FF2B5EF4-FFF2-40B4-BE49-F238E27FC236}">
                <a16:creationId xmlns:a16="http://schemas.microsoft.com/office/drawing/2014/main" id="{AE0308B6-4297-402A-896D-DD7C539CBF78}"/>
              </a:ext>
            </a:extLst>
          </p:cNvPr>
          <p:cNvPicPr>
            <a:picLocks noChangeAspect="1"/>
          </p:cNvPicPr>
          <p:nvPr/>
        </p:nvPicPr>
        <p:blipFill>
          <a:blip r:embed="rId3"/>
          <a:stretch>
            <a:fillRect/>
          </a:stretch>
        </p:blipFill>
        <p:spPr>
          <a:xfrm>
            <a:off x="2915816" y="1988840"/>
            <a:ext cx="2880320" cy="2448272"/>
          </a:xfrm>
          <a:prstGeom prst="rect">
            <a:avLst/>
          </a:prstGeom>
          <a:scene3d>
            <a:camera prst="orthographicFront"/>
            <a:lightRig rig="threePt" dir="t"/>
          </a:scene3d>
          <a:sp3d>
            <a:bevelT w="139700" prst="cross"/>
          </a:sp3d>
        </p:spPr>
      </p:pic>
      <p:pic>
        <p:nvPicPr>
          <p:cNvPr id="6" name="Imagen 5">
            <a:extLst>
              <a:ext uri="{FF2B5EF4-FFF2-40B4-BE49-F238E27FC236}">
                <a16:creationId xmlns:a16="http://schemas.microsoft.com/office/drawing/2014/main" id="{1194E9D9-CA92-4C97-9358-B2F4B58A2190}"/>
              </a:ext>
            </a:extLst>
          </p:cNvPr>
          <p:cNvPicPr>
            <a:picLocks noChangeAspect="1"/>
          </p:cNvPicPr>
          <p:nvPr/>
        </p:nvPicPr>
        <p:blipFill>
          <a:blip r:embed="rId4"/>
          <a:stretch>
            <a:fillRect/>
          </a:stretch>
        </p:blipFill>
        <p:spPr>
          <a:xfrm>
            <a:off x="457200" y="1988840"/>
            <a:ext cx="2327573" cy="2448272"/>
          </a:xfrm>
          <a:prstGeom prst="rect">
            <a:avLst/>
          </a:prstGeom>
          <a:scene3d>
            <a:camera prst="orthographicFront"/>
            <a:lightRig rig="threePt" dir="t"/>
          </a:scene3d>
          <a:sp3d>
            <a:bevelT prst="angle"/>
          </a:sp3d>
        </p:spPr>
      </p:pic>
    </p:spTree>
    <p:extLst>
      <p:ext uri="{BB962C8B-B14F-4D97-AF65-F5344CB8AC3E}">
        <p14:creationId xmlns:p14="http://schemas.microsoft.com/office/powerpoint/2010/main" val="28214503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3BAFBEB5-D78F-46EA-9934-80253636F715}"/>
              </a:ext>
            </a:extLst>
          </p:cNvPr>
          <p:cNvSpPr>
            <a:spLocks noGrp="1"/>
          </p:cNvSpPr>
          <p:nvPr>
            <p:ph idx="1"/>
          </p:nvPr>
        </p:nvSpPr>
        <p:spPr>
          <a:xfrm>
            <a:off x="457200" y="188640"/>
            <a:ext cx="8229600" cy="6480720"/>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lvl="1"/>
            <a:r>
              <a:rPr lang="es-CO" sz="3300" b="1" dirty="0"/>
              <a:t> 5). </a:t>
            </a:r>
            <a:r>
              <a:rPr lang="es-CO" dirty="0">
                <a:solidFill>
                  <a:srgbClr val="FF0000"/>
                </a:solidFill>
              </a:rPr>
              <a:t>El orgullo debe permanecer lejos de nosotros, sino que debemos dar a Dios toda la gloria</a:t>
            </a:r>
            <a:r>
              <a:rPr lang="es-CO" dirty="0"/>
              <a:t>. (Salmo 37:5-6)</a:t>
            </a:r>
          </a:p>
          <a:p>
            <a:pPr lvl="1"/>
            <a:r>
              <a:rPr lang="es-CO" sz="3300" b="1" dirty="0"/>
              <a:t>6). </a:t>
            </a:r>
            <a:r>
              <a:rPr lang="es-CO" dirty="0"/>
              <a:t>Debemos confiar en su Espíritu que nos ayuda. </a:t>
            </a:r>
            <a:r>
              <a:rPr lang="es-CO" dirty="0">
                <a:solidFill>
                  <a:srgbClr val="FF0000"/>
                </a:solidFill>
              </a:rPr>
              <a:t>(Ez.36:27).</a:t>
            </a:r>
          </a:p>
          <a:p>
            <a:pPr lvl="1"/>
            <a:r>
              <a:rPr lang="es-CO" dirty="0"/>
              <a:t> </a:t>
            </a:r>
            <a:r>
              <a:rPr lang="es-CO" sz="3300" b="1" dirty="0"/>
              <a:t>7). </a:t>
            </a:r>
            <a:r>
              <a:rPr lang="es-CO" dirty="0">
                <a:solidFill>
                  <a:srgbClr val="FF0000"/>
                </a:solidFill>
              </a:rPr>
              <a:t>La Biblia dice que no debemos preocupar nos por el día de mañana, porque el día de mañana traerá su propia preocupación. Tenemos que confiar en nuestro Padre Celestial que sabe todo lo que necesitamos, Él es nuestro Dios y nuestro Proveedor. Él es fiel y Él cuidará de nosotros. </a:t>
            </a:r>
            <a:r>
              <a:rPr lang="es-CO" dirty="0"/>
              <a:t>(Mateo 6:25-34)</a:t>
            </a:r>
          </a:p>
          <a:p>
            <a:pPr lvl="1"/>
            <a:r>
              <a:rPr lang="es-CO" dirty="0"/>
              <a:t> </a:t>
            </a:r>
            <a:r>
              <a:rPr lang="es-CO" sz="3300" b="1" dirty="0"/>
              <a:t>8). </a:t>
            </a:r>
            <a:r>
              <a:rPr lang="es-CO" dirty="0"/>
              <a:t>No hay límite a lo que Dios puede hacer en nuestra vida, nada es imposible para Dios. Dios abre puertas que ningún hombre puede cerrar y cierra puertas que ningún hombre puede abrir. Con Dios, las posibilidades son infinitas cuando vivimos de acuerdo a Su voluntad. </a:t>
            </a:r>
            <a:r>
              <a:rPr lang="es-CO" dirty="0">
                <a:solidFill>
                  <a:srgbClr val="FF0000"/>
                </a:solidFill>
              </a:rPr>
              <a:t>(Filipenses 4:13)</a:t>
            </a:r>
          </a:p>
          <a:p>
            <a:pPr lvl="1"/>
            <a:r>
              <a:rPr lang="es-CO" sz="3300" b="1" dirty="0"/>
              <a:t> 9). </a:t>
            </a:r>
            <a:r>
              <a:rPr lang="es-CO" dirty="0">
                <a:solidFill>
                  <a:srgbClr val="FF0000"/>
                </a:solidFill>
              </a:rPr>
              <a:t>Tenemos que mantener nuestros ojos fijos en Cristo y Él nos dará el descanso y la paz porque Él es nuestra paz, y Él nos ama profundamente y nos cuida</a:t>
            </a:r>
            <a:r>
              <a:rPr lang="es-CO" dirty="0"/>
              <a:t>. (Juan 16:33) </a:t>
            </a:r>
          </a:p>
          <a:p>
            <a:endParaRPr lang="es-CO" dirty="0"/>
          </a:p>
        </p:txBody>
      </p:sp>
    </p:spTree>
    <p:extLst>
      <p:ext uri="{BB962C8B-B14F-4D97-AF65-F5344CB8AC3E}">
        <p14:creationId xmlns:p14="http://schemas.microsoft.com/office/powerpoint/2010/main" val="390798988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F0FD2B-3C02-4FF1-B14B-4034F8F6834F}"/>
              </a:ext>
            </a:extLst>
          </p:cNvPr>
          <p:cNvSpPr>
            <a:spLocks noGrp="1"/>
          </p:cNvSpPr>
          <p:nvPr>
            <p:ph type="title"/>
          </p:nvPr>
        </p:nvSpPr>
        <p:spPr>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Autofit/>
          </a:bodyPr>
          <a:lstStyle/>
          <a:p>
            <a:r>
              <a:rPr lang="es-CO" sz="2800" dirty="0"/>
              <a:t>Cuando la familia se congrega en oración, Dios santifica la familia con Su parecencia, y esta es bendecida</a:t>
            </a:r>
          </a:p>
        </p:txBody>
      </p:sp>
      <p:sp>
        <p:nvSpPr>
          <p:cNvPr id="3" name="Marcador de contenido 2">
            <a:extLst>
              <a:ext uri="{FF2B5EF4-FFF2-40B4-BE49-F238E27FC236}">
                <a16:creationId xmlns:a16="http://schemas.microsoft.com/office/drawing/2014/main" id="{F50A51BF-FB0C-4D97-A12B-CAF9343D33F4}"/>
              </a:ext>
            </a:extLst>
          </p:cNvPr>
          <p:cNvSpPr>
            <a:spLocks noGrp="1"/>
          </p:cNvSpPr>
          <p:nvPr>
            <p:ph idx="1"/>
          </p:nvPr>
        </p:nvSpPr>
        <p:spPr>
          <a:xfrm>
            <a:off x="457200" y="5517232"/>
            <a:ext cx="8229600" cy="1080120"/>
          </a:xfrm>
          <a:scene3d>
            <a:camera prst="orthographicFront"/>
            <a:lightRig rig="threePt" dir="t"/>
          </a:scene3d>
          <a:sp3d>
            <a:bevelT prst="angle"/>
          </a:sp3d>
        </p:spPr>
        <p:style>
          <a:lnRef idx="2">
            <a:schemeClr val="dk1"/>
          </a:lnRef>
          <a:fillRef idx="1">
            <a:schemeClr val="lt1"/>
          </a:fillRef>
          <a:effectRef idx="0">
            <a:schemeClr val="dk1"/>
          </a:effectRef>
          <a:fontRef idx="minor">
            <a:schemeClr val="dk1"/>
          </a:fontRef>
        </p:style>
        <p:txBody>
          <a:bodyPr>
            <a:normAutofit fontScale="92500" lnSpcReduction="20000"/>
          </a:bodyPr>
          <a:lstStyle/>
          <a:p>
            <a:pPr marL="0" indent="0" algn="ctr">
              <a:buNone/>
            </a:pPr>
            <a:r>
              <a:rPr lang="es-CO" sz="2800" b="1" i="1" dirty="0"/>
              <a:t>Por ende, lo que más necesitamos hoy es tener un espíritu de oración, pomo se hacía en la iglesia primitiva, y Satanás no tendrá cabida en ella. </a:t>
            </a:r>
          </a:p>
        </p:txBody>
      </p:sp>
      <p:pic>
        <p:nvPicPr>
          <p:cNvPr id="4" name="Imagen 3">
            <a:extLst>
              <a:ext uri="{FF2B5EF4-FFF2-40B4-BE49-F238E27FC236}">
                <a16:creationId xmlns:a16="http://schemas.microsoft.com/office/drawing/2014/main" id="{3331D05E-77D3-4456-B839-DE06D9AEBACD}"/>
              </a:ext>
            </a:extLst>
          </p:cNvPr>
          <p:cNvPicPr>
            <a:picLocks noChangeAspect="1"/>
          </p:cNvPicPr>
          <p:nvPr/>
        </p:nvPicPr>
        <p:blipFill>
          <a:blip r:embed="rId2"/>
          <a:stretch>
            <a:fillRect/>
          </a:stretch>
        </p:blipFill>
        <p:spPr>
          <a:xfrm>
            <a:off x="3419872" y="2060848"/>
            <a:ext cx="2736303" cy="3038078"/>
          </a:xfrm>
          <a:prstGeom prst="rect">
            <a:avLst/>
          </a:prstGeom>
        </p:spPr>
      </p:pic>
      <p:pic>
        <p:nvPicPr>
          <p:cNvPr id="5" name="Imagen 4">
            <a:extLst>
              <a:ext uri="{FF2B5EF4-FFF2-40B4-BE49-F238E27FC236}">
                <a16:creationId xmlns:a16="http://schemas.microsoft.com/office/drawing/2014/main" id="{FCCB7C07-B95E-4DFA-9896-D7EBEB9A3FF3}"/>
              </a:ext>
            </a:extLst>
          </p:cNvPr>
          <p:cNvPicPr>
            <a:picLocks noChangeAspect="1"/>
          </p:cNvPicPr>
          <p:nvPr/>
        </p:nvPicPr>
        <p:blipFill>
          <a:blip r:embed="rId3"/>
          <a:stretch>
            <a:fillRect/>
          </a:stretch>
        </p:blipFill>
        <p:spPr>
          <a:xfrm>
            <a:off x="107504" y="2060849"/>
            <a:ext cx="3096344" cy="3038078"/>
          </a:xfrm>
          <a:prstGeom prst="rect">
            <a:avLst/>
          </a:prstGeom>
        </p:spPr>
      </p:pic>
      <p:pic>
        <p:nvPicPr>
          <p:cNvPr id="6" name="Imagen 5">
            <a:extLst>
              <a:ext uri="{FF2B5EF4-FFF2-40B4-BE49-F238E27FC236}">
                <a16:creationId xmlns:a16="http://schemas.microsoft.com/office/drawing/2014/main" id="{491055E5-2BF1-40E2-B275-74C5D67AADE5}"/>
              </a:ext>
            </a:extLst>
          </p:cNvPr>
          <p:cNvPicPr>
            <a:picLocks noChangeAspect="1"/>
          </p:cNvPicPr>
          <p:nvPr/>
        </p:nvPicPr>
        <p:blipFill>
          <a:blip r:embed="rId4"/>
          <a:stretch>
            <a:fillRect/>
          </a:stretch>
        </p:blipFill>
        <p:spPr>
          <a:xfrm>
            <a:off x="6362652" y="2060848"/>
            <a:ext cx="2733675" cy="3038078"/>
          </a:xfrm>
          <a:prstGeom prst="rect">
            <a:avLst/>
          </a:prstGeom>
        </p:spPr>
      </p:pic>
    </p:spTree>
    <p:extLst>
      <p:ext uri="{BB962C8B-B14F-4D97-AF65-F5344CB8AC3E}">
        <p14:creationId xmlns:p14="http://schemas.microsoft.com/office/powerpoint/2010/main" val="79556760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44A8ACD-67F3-434E-A5B7-13B1E29BA644}"/>
              </a:ext>
            </a:extLst>
          </p:cNvPr>
          <p:cNvSpPr>
            <a:spLocks noGrp="1"/>
          </p:cNvSpPr>
          <p:nvPr>
            <p:ph idx="1"/>
          </p:nvPr>
        </p:nvSpPr>
        <p:spPr>
          <a:xfrm>
            <a:off x="457200" y="332656"/>
            <a:ext cx="8229600" cy="6264696"/>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lvl="1"/>
            <a:r>
              <a:rPr lang="es-CO" sz="3200" b="1" dirty="0"/>
              <a:t> 10). </a:t>
            </a:r>
            <a:r>
              <a:rPr lang="es-CO" dirty="0"/>
              <a:t>Tenemos que orar por lo que Dios ha planeado para nosotros y estar dispuestos a caminar por la fe en obediencia al seguir Su dirección. Recordando que Sus planes siempre son para bien y no para mal, para darnos un futuro mejor. </a:t>
            </a:r>
            <a:r>
              <a:rPr lang="es-CO" dirty="0">
                <a:solidFill>
                  <a:srgbClr val="FF0000"/>
                </a:solidFill>
              </a:rPr>
              <a:t>(Jeremías 29:11-13)</a:t>
            </a:r>
          </a:p>
          <a:p>
            <a:pPr lvl="1"/>
            <a:r>
              <a:rPr lang="es-CO" sz="3200" b="1" dirty="0"/>
              <a:t> 11). </a:t>
            </a:r>
            <a:r>
              <a:rPr lang="es-CO" dirty="0">
                <a:solidFill>
                  <a:srgbClr val="FF0000"/>
                </a:solidFill>
              </a:rPr>
              <a:t>Tenemos que empezar el año nuevo con un nuevo punto de vista a nuevas experiencias, recuerdos y bendiciones y tener una mente y un corazón abiertos a cualquier lugar al que el Señor nos llevará, con plena seguridad y confianza de que Él está con nosotros</a:t>
            </a:r>
            <a:r>
              <a:rPr lang="es-CO" dirty="0"/>
              <a:t>. (Mateo 28:19-20)</a:t>
            </a:r>
          </a:p>
          <a:p>
            <a:pPr lvl="1"/>
            <a:r>
              <a:rPr lang="es-CO" sz="3000" b="1" dirty="0"/>
              <a:t> 12). </a:t>
            </a:r>
            <a:r>
              <a:rPr lang="es-CO" dirty="0"/>
              <a:t>No hay que desanimarse con los fracasos ocasionales, sino permitir que nos motiva aún más.</a:t>
            </a:r>
          </a:p>
          <a:p>
            <a:endParaRPr lang="es-CO" dirty="0"/>
          </a:p>
        </p:txBody>
      </p:sp>
    </p:spTree>
    <p:extLst>
      <p:ext uri="{BB962C8B-B14F-4D97-AF65-F5344CB8AC3E}">
        <p14:creationId xmlns:p14="http://schemas.microsoft.com/office/powerpoint/2010/main" val="754293317"/>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lvl="1"/>
            <a:r>
              <a:rPr lang="es-CO" sz="3000" b="1" dirty="0"/>
              <a:t>13). </a:t>
            </a:r>
            <a:r>
              <a:rPr lang="es-CO" dirty="0">
                <a:solidFill>
                  <a:srgbClr val="FF0000"/>
                </a:solidFill>
              </a:rPr>
              <a:t>Tenemos que estar dispuestos a dejar que Dios obre en y a través de nosotros a medida que continuamos creciendo en nuestra relación con Él. Ore para que Dios nos moldee y nos haga flexibles en las manos del Alfarero.</a:t>
            </a:r>
          </a:p>
          <a:p>
            <a:pPr lvl="1"/>
            <a:r>
              <a:rPr lang="es-CO" sz="3000" b="1" dirty="0"/>
              <a:t> 14). </a:t>
            </a:r>
            <a:r>
              <a:rPr lang="es-CO" dirty="0"/>
              <a:t>Con las nuevas experiencias y lecciones vienen nueva sabiduría y perspicacia. Haga una prioridad para buscar la sabiduría como un tesoro escondido u oro fino. Proverbios dice que la sabiduría te pondrá en la cabeza una hermosa diadema; te obsequiará una bella corona. </a:t>
            </a:r>
            <a:r>
              <a:rPr lang="es-CO" dirty="0">
                <a:solidFill>
                  <a:srgbClr val="FF0000"/>
                </a:solidFill>
              </a:rPr>
              <a:t>(Proverbios 4:7-9)      </a:t>
            </a:r>
          </a:p>
          <a:p>
            <a:pPr lvl="1"/>
            <a:r>
              <a:rPr lang="es-CO" sz="3000" b="1" dirty="0"/>
              <a:t> 15). </a:t>
            </a:r>
            <a:r>
              <a:rPr lang="es-CO" dirty="0">
                <a:solidFill>
                  <a:srgbClr val="FF0000"/>
                </a:solidFill>
              </a:rPr>
              <a:t>Demos dar gracias al Señor por Su amor y Su seguridad de que Él está ahí para nosotros. Miremos hacia adelante a lo que Él tiene para nosotros este Año Nuevo, porque Él es fiel y digno de ser adorado y alabado cada día de nuestra vida. </a:t>
            </a:r>
          </a:p>
        </p:txBody>
      </p:sp>
    </p:spTree>
    <p:extLst>
      <p:ext uri="{BB962C8B-B14F-4D97-AF65-F5344CB8AC3E}">
        <p14:creationId xmlns:p14="http://schemas.microsoft.com/office/powerpoint/2010/main" val="1523517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D1DB80-DD81-4F93-A5AD-6873BB93A082}"/>
              </a:ext>
            </a:extLst>
          </p:cNvPr>
          <p:cNvSpPr>
            <a:spLocks noGrp="1"/>
          </p:cNvSpPr>
          <p:nvPr>
            <p:ph type="title"/>
          </p:nvPr>
        </p:nvSpPr>
        <p:spPr>
          <a:xfrm>
            <a:off x="457200" y="274638"/>
            <a:ext cx="8229600" cy="1354162"/>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a:bodyPr>
          <a:lstStyle/>
          <a:p>
            <a:r>
              <a:rPr lang="es-CO" sz="2200" b="1" dirty="0"/>
              <a:t>puestos los ojos en Jesús, el autor y consumador de la fe, el cual por el gozo puesto delante de él sufrió la cruz, menospreciando el oprobio, y se sentó a la diestra del trono de Dios. </a:t>
            </a:r>
            <a:r>
              <a:rPr lang="es-CO" sz="2200" b="1" dirty="0">
                <a:solidFill>
                  <a:srgbClr val="FF0000"/>
                </a:solidFill>
              </a:rPr>
              <a:t>(Heb.12:2).</a:t>
            </a:r>
            <a:endParaRPr lang="es-CO" b="1" dirty="0">
              <a:solidFill>
                <a:srgbClr val="FF0000"/>
              </a:solidFill>
            </a:endParaRPr>
          </a:p>
        </p:txBody>
      </p:sp>
      <p:sp>
        <p:nvSpPr>
          <p:cNvPr id="3" name="Marcador de contenido 2">
            <a:extLst>
              <a:ext uri="{FF2B5EF4-FFF2-40B4-BE49-F238E27FC236}">
                <a16:creationId xmlns:a16="http://schemas.microsoft.com/office/drawing/2014/main" id="{A7D9A8EF-0374-432F-8C83-D0AFACE57F89}"/>
              </a:ext>
            </a:extLst>
          </p:cNvPr>
          <p:cNvSpPr>
            <a:spLocks noGrp="1"/>
          </p:cNvSpPr>
          <p:nvPr>
            <p:ph idx="1"/>
          </p:nvPr>
        </p:nvSpPr>
        <p:spPr>
          <a:xfrm>
            <a:off x="457200" y="5229200"/>
            <a:ext cx="8229600" cy="1368152"/>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lgn="ctr">
              <a:buNone/>
            </a:pPr>
            <a:r>
              <a:rPr lang="es-CO" dirty="0"/>
              <a:t>Al que venciere, le daré que se siente conmigo en mi trono, así como yo he vencido, y me he sentado con mi Padre en su trono. </a:t>
            </a:r>
            <a:r>
              <a:rPr lang="es-CO" dirty="0">
                <a:solidFill>
                  <a:srgbClr val="FF0000"/>
                </a:solidFill>
              </a:rPr>
              <a:t>(Ap.3:21).</a:t>
            </a:r>
          </a:p>
          <a:p>
            <a:pPr marL="0" indent="0" algn="ctr">
              <a:buNone/>
            </a:pPr>
            <a:r>
              <a:rPr lang="es-CO" b="1" dirty="0">
                <a:solidFill>
                  <a:schemeClr val="tx1"/>
                </a:solidFill>
              </a:rPr>
              <a:t>EL SECRETO PARA EL ÉXITO, CONSISTE EN TENER LOS OJOS FIJOS EN JESÚS, Y ÉL NOS DARÁ EL PODER PARA VENCER.</a:t>
            </a:r>
          </a:p>
        </p:txBody>
      </p:sp>
      <p:pic>
        <p:nvPicPr>
          <p:cNvPr id="4" name="Imagen 3">
            <a:extLst>
              <a:ext uri="{FF2B5EF4-FFF2-40B4-BE49-F238E27FC236}">
                <a16:creationId xmlns:a16="http://schemas.microsoft.com/office/drawing/2014/main" id="{B75D0D40-D7EF-4E3C-A2E3-79C81E110A96}"/>
              </a:ext>
            </a:extLst>
          </p:cNvPr>
          <p:cNvPicPr>
            <a:picLocks noChangeAspect="1"/>
          </p:cNvPicPr>
          <p:nvPr/>
        </p:nvPicPr>
        <p:blipFill>
          <a:blip r:embed="rId2"/>
          <a:stretch>
            <a:fillRect/>
          </a:stretch>
        </p:blipFill>
        <p:spPr>
          <a:xfrm>
            <a:off x="1079612" y="1771501"/>
            <a:ext cx="6984776" cy="3312368"/>
          </a:xfrm>
          <a:prstGeom prst="rect">
            <a:avLst/>
          </a:prstGeom>
        </p:spPr>
      </p:pic>
    </p:spTree>
    <p:extLst>
      <p:ext uri="{BB962C8B-B14F-4D97-AF65-F5344CB8AC3E}">
        <p14:creationId xmlns:p14="http://schemas.microsoft.com/office/powerpoint/2010/main" val="158389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1279</TotalTime>
  <Words>1175</Words>
  <Application>Microsoft Office PowerPoint</Application>
  <PresentationFormat>Presentación en pantalla (4:3)</PresentationFormat>
  <Paragraphs>42</Paragraphs>
  <Slides>13</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13</vt:i4>
      </vt:variant>
    </vt:vector>
  </HeadingPairs>
  <TitlesOfParts>
    <vt:vector size="18" baseType="lpstr">
      <vt:lpstr>Arial</vt:lpstr>
      <vt:lpstr>Bodoni MT Black</vt:lpstr>
      <vt:lpstr>Calibri</vt:lpstr>
      <vt:lpstr>Copperplate Gothic Bold</vt:lpstr>
      <vt:lpstr>Tema de Office</vt:lpstr>
      <vt:lpstr>RESOLUCIONES PARA EL AÑO NUEVO</vt:lpstr>
      <vt:lpstr>Presentación de PowerPoint</vt:lpstr>
      <vt:lpstr>Presentación de PowerPoint</vt:lpstr>
      <vt:lpstr>Venid luego, dice Jehová, y estemos a cuenta: si vuestros pecados fueren como la grana, como la nieve serán emblanquecidos; si fueren rojos como el carmesí, vendrán a ser como blanca lana.  (Is.1:18). SI ESTE OBJETIVO NO SE CUMPLE, HEMOS PERDIDO LA MISIÓN</vt:lpstr>
      <vt:lpstr>Presentación de PowerPoint</vt:lpstr>
      <vt:lpstr> echando toda vuestra ansiedad sobre él, porque él tiene cuidado de vosotros. (1 Ped.5:7).</vt:lpstr>
      <vt:lpstr>La pregunta es: , ¿qué tipo de resolución de Año Nuevo debe hacer un cristiano?</vt:lpstr>
      <vt:lpstr>“Y todo lo que pidiereis en oración, creyendo, lo recibiréis”. (Mat.21.22).</vt:lpstr>
      <vt:lpstr>Presentación de PowerPoint</vt:lpstr>
      <vt:lpstr>Cuando la familia se congrega en oración, Dios santifica la familia con Su parecencia, y esta es bendecida</vt:lpstr>
      <vt:lpstr>Presentación de PowerPoint</vt:lpstr>
      <vt:lpstr>Presentación de PowerPoint</vt:lpstr>
      <vt:lpstr>puestos los ojos en Jesús, el autor y consumador de la fe, el cual por el gozo puesto delante de él sufrió la cruz, menospreciando el oprobio, y se sentó a la diestra del trono de Dios. (Heb.12:2).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RESOLUCIONES PARA EL AÑO NUEVO</dc:title>
  <dc:creator>FAMILIA FIERRO CH</dc:creator>
  <cp:lastModifiedBy>Usuario</cp:lastModifiedBy>
  <cp:revision>43</cp:revision>
  <dcterms:created xsi:type="dcterms:W3CDTF">2014-02-12T21:34:17Z</dcterms:created>
  <dcterms:modified xsi:type="dcterms:W3CDTF">2017-06-23T02:28:27Z</dcterms:modified>
</cp:coreProperties>
</file>